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id" ContentType="audio/mi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05" r:id="rId5"/>
    <p:sldId id="296" r:id="rId6"/>
    <p:sldId id="259" r:id="rId7"/>
    <p:sldId id="308" r:id="rId8"/>
    <p:sldId id="306" r:id="rId9"/>
    <p:sldId id="294" r:id="rId10"/>
    <p:sldId id="314" r:id="rId11"/>
    <p:sldId id="313" r:id="rId12"/>
    <p:sldId id="310" r:id="rId13"/>
    <p:sldId id="3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000" autoAdjust="0"/>
    <p:restoredTop sz="94879" autoAdjust="0"/>
  </p:normalViewPr>
  <p:slideViewPr>
    <p:cSldViewPr snapToGrid="0">
      <p:cViewPr varScale="1">
        <p:scale>
          <a:sx n="114" d="100"/>
          <a:sy n="114" d="100"/>
        </p:scale>
        <p:origin x="111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1/10/2023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id"/><Relationship Id="rId1" Type="http://schemas.microsoft.com/office/2007/relationships/media" Target="../media/media1.mid"/><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6" y="3063241"/>
            <a:ext cx="6693408" cy="1088136"/>
          </a:xfrm>
        </p:spPr>
        <p:txBody>
          <a:bodyPr/>
          <a:lstStyle/>
          <a:p>
            <a:r>
              <a:rPr lang="en-US" sz="5400" dirty="0">
                <a:latin typeface="Algerian" panose="04020705040A02060702" pitchFamily="82" charset="0"/>
              </a:rPr>
              <a:t>MILK RIVER </a:t>
            </a:r>
            <a:r>
              <a:rPr lang="en-US" dirty="0"/>
              <a:t>CHURCHES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noAutofit/>
          </a:bodyPr>
          <a:lstStyle/>
          <a:p>
            <a:r>
              <a:rPr lang="en-US" sz="2800" dirty="0"/>
              <a:t>Welcome ​</a:t>
            </a:r>
          </a:p>
        </p:txBody>
      </p:sp>
      <p:pic>
        <p:nvPicPr>
          <p:cNvPr id="4" name="GodIsWorking-Benson-BMidi-CAM">
            <a:hlinkClick r:id="" action="ppaction://media"/>
            <a:extLst>
              <a:ext uri="{FF2B5EF4-FFF2-40B4-BE49-F238E27FC236}">
                <a16:creationId xmlns:a16="http://schemas.microsoft.com/office/drawing/2014/main" id="{9436099D-31FC-74F0-B1FB-CE76E7AAF7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0550" y="6015037"/>
            <a:ext cx="547687" cy="547687"/>
          </a:xfrm>
          <a:prstGeom prst="rect">
            <a:avLst/>
          </a:prstGeom>
        </p:spPr>
      </p:pic>
      <p:pic>
        <p:nvPicPr>
          <p:cNvPr id="5" name="GodIsWorking-Benson-BMidi-CAM">
            <a:hlinkClick r:id="" action="ppaction://media"/>
            <a:extLst>
              <a:ext uri="{FF2B5EF4-FFF2-40B4-BE49-F238E27FC236}">
                <a16:creationId xmlns:a16="http://schemas.microsoft.com/office/drawing/2014/main" id="{A2A8CCC6-9114-A4FD-62B7-E8915A45E1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0550" y="5953124"/>
            <a:ext cx="609600" cy="609600"/>
          </a:xfrm>
          <a:prstGeom prst="rect">
            <a:avLst/>
          </a:prstGeom>
        </p:spPr>
      </p:pic>
    </p:spTree>
    <p:extLst>
      <p:ext uri="{BB962C8B-B14F-4D97-AF65-F5344CB8AC3E}">
        <p14:creationId xmlns:p14="http://schemas.microsoft.com/office/powerpoint/2010/main" val="317718070"/>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repeatCount="indefinite" fill="hold" display="0">
                  <p:stCondLst>
                    <p:cond delay="indefinite"/>
                  </p:stCondLst>
                  <p:endCondLst>
                    <p:cond evt="onStopAudio" delay="0">
                      <p:tgtEl>
                        <p:sldTgt/>
                      </p:tgtEl>
                    </p:cond>
                  </p:endCondLst>
                </p:cTn>
                <p:tgtEl>
                  <p:spTgt spid="4"/>
                </p:tgtEl>
              </p:cMediaNode>
            </p:audio>
            <p:audio>
              <p:cMediaNode vol="80000" numSld="999" showWhenStopped="0">
                <p:cTn id="11"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normAutofit fontScale="90000"/>
          </a:bodyPr>
          <a:lstStyle/>
          <a:p>
            <a:r>
              <a:rPr lang="en-US" dirty="0"/>
              <a:t>We are Glad You Came</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normAutofit lnSpcReduction="10000"/>
          </a:bodyPr>
          <a:lstStyle/>
          <a:p>
            <a:r>
              <a:rPr lang="en-US" dirty="0"/>
              <a:t>What an encouragement and blessing to have you fellowship with us!</a:t>
            </a:r>
          </a:p>
          <a:p>
            <a:r>
              <a:rPr lang="en-US" b="1" dirty="0">
                <a:latin typeface="Gabriola" panose="04040605051002020D02" pitchFamily="82" charset="0"/>
              </a:rPr>
              <a:t>The Harlem Yoked Parish</a:t>
            </a:r>
          </a:p>
        </p:txBody>
      </p:sp>
      <p:grpSp>
        <p:nvGrpSpPr>
          <p:cNvPr id="8" name="Group 7">
            <a:extLst>
              <a:ext uri="{FF2B5EF4-FFF2-40B4-BE49-F238E27FC236}">
                <a16:creationId xmlns:a16="http://schemas.microsoft.com/office/drawing/2014/main" id="{5743A941-0718-DB3F-2D04-C0E74268F571}"/>
              </a:ext>
            </a:extLst>
          </p:cNvPr>
          <p:cNvGrpSpPr/>
          <p:nvPr/>
        </p:nvGrpSpPr>
        <p:grpSpPr>
          <a:xfrm>
            <a:off x="7700963" y="5953453"/>
            <a:ext cx="3271838" cy="692497"/>
            <a:chOff x="7315201" y="5681990"/>
            <a:chExt cx="3271838" cy="692497"/>
          </a:xfrm>
        </p:grpSpPr>
        <p:sp>
          <p:nvSpPr>
            <p:cNvPr id="6" name="TextBox 5">
              <a:extLst>
                <a:ext uri="{FF2B5EF4-FFF2-40B4-BE49-F238E27FC236}">
                  <a16:creationId xmlns:a16="http://schemas.microsoft.com/office/drawing/2014/main" id="{D0636635-6F35-DCD1-8071-65F7380F14B6}"/>
                </a:ext>
              </a:extLst>
            </p:cNvPr>
            <p:cNvSpPr txBox="1"/>
            <p:nvPr/>
          </p:nvSpPr>
          <p:spPr>
            <a:xfrm>
              <a:off x="7315201" y="5943600"/>
              <a:ext cx="3271838" cy="430887"/>
            </a:xfrm>
            <a:prstGeom prst="rect">
              <a:avLst/>
            </a:prstGeom>
            <a:noFill/>
          </p:spPr>
          <p:txBody>
            <a:bodyPr wrap="square" rtlCol="0">
              <a:spAutoFit/>
            </a:bodyPr>
            <a:lstStyle/>
            <a:p>
              <a:pPr algn="ctr"/>
              <a:r>
                <a:rPr lang="en-US" sz="1100" dirty="0">
                  <a:solidFill>
                    <a:schemeClr val="accent1">
                      <a:lumMod val="75000"/>
                    </a:schemeClr>
                  </a:solidFill>
                  <a:cs typeface="Dubai" panose="020B0503030403030204" pitchFamily="34" charset="-78"/>
                </a:rPr>
                <a:t>‘God Is Working His Purpose Out’ (Benson)</a:t>
              </a:r>
            </a:p>
            <a:p>
              <a:pPr algn="ctr"/>
              <a:r>
                <a:rPr lang="en-US" sz="1100" dirty="0">
                  <a:solidFill>
                    <a:schemeClr val="accent1">
                      <a:lumMod val="75000"/>
                    </a:schemeClr>
                  </a:solidFill>
                  <a:cs typeface="Dubai" panose="020B0503030403030204" pitchFamily="34" charset="-78"/>
                </a:rPr>
                <a:t>www.smallchurchmusic.com</a:t>
              </a:r>
            </a:p>
          </p:txBody>
        </p:sp>
        <p:sp>
          <p:nvSpPr>
            <p:cNvPr id="7" name="TextBox 6">
              <a:extLst>
                <a:ext uri="{FF2B5EF4-FFF2-40B4-BE49-F238E27FC236}">
                  <a16:creationId xmlns:a16="http://schemas.microsoft.com/office/drawing/2014/main" id="{6C821EED-4F53-4065-1A3D-34209340FE08}"/>
                </a:ext>
              </a:extLst>
            </p:cNvPr>
            <p:cNvSpPr txBox="1"/>
            <p:nvPr/>
          </p:nvSpPr>
          <p:spPr>
            <a:xfrm>
              <a:off x="8211312" y="5681990"/>
              <a:ext cx="1432751" cy="261610"/>
            </a:xfrm>
            <a:prstGeom prst="rect">
              <a:avLst/>
            </a:prstGeom>
            <a:noFill/>
          </p:spPr>
          <p:txBody>
            <a:bodyPr wrap="square" rtlCol="0">
              <a:spAutoFit/>
            </a:bodyPr>
            <a:lstStyle/>
            <a:p>
              <a:r>
                <a:rPr lang="en-US" sz="1100" dirty="0"/>
                <a:t>Background Music by:</a:t>
              </a:r>
            </a:p>
          </p:txBody>
        </p:sp>
      </p:grpSp>
      <p:pic>
        <p:nvPicPr>
          <p:cNvPr id="12" name="Picture 11">
            <a:extLst>
              <a:ext uri="{FF2B5EF4-FFF2-40B4-BE49-F238E27FC236}">
                <a16:creationId xmlns:a16="http://schemas.microsoft.com/office/drawing/2014/main" id="{FF8B615D-6F84-B0E3-4770-72FFA9345F0F}"/>
              </a:ext>
            </a:extLst>
          </p:cNvPr>
          <p:cNvPicPr>
            <a:picLocks noChangeAspect="1"/>
          </p:cNvPicPr>
          <p:nvPr/>
        </p:nvPicPr>
        <p:blipFill>
          <a:blip r:embed="rId2"/>
          <a:stretch>
            <a:fillRect/>
          </a:stretch>
        </p:blipFill>
        <p:spPr>
          <a:xfrm>
            <a:off x="10917650" y="5945342"/>
            <a:ext cx="585787" cy="469746"/>
          </a:xfrm>
          <a:prstGeom prst="rect">
            <a:avLst/>
          </a:prstGeom>
        </p:spPr>
      </p:pic>
    </p:spTree>
    <p:extLst>
      <p:ext uri="{BB962C8B-B14F-4D97-AF65-F5344CB8AC3E}">
        <p14:creationId xmlns:p14="http://schemas.microsoft.com/office/powerpoint/2010/main" val="2790251853"/>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a:xfrm>
            <a:off x="1033272" y="1426464"/>
            <a:ext cx="4114800" cy="4045649"/>
          </a:xfrm>
        </p:spPr>
        <p:txBody>
          <a:bodyPr>
            <a:normAutofit fontScale="55000" lnSpcReduction="20000"/>
          </a:bodyPr>
          <a:lstStyle/>
          <a:p>
            <a:endParaRPr lang="en-US" dirty="0"/>
          </a:p>
          <a:p>
            <a:r>
              <a:rPr lang="en-US" dirty="0"/>
              <a:t>MR</a:t>
            </a:r>
          </a:p>
          <a:p>
            <a:endParaRPr lang="en-US" dirty="0"/>
          </a:p>
        </p:txBody>
      </p:sp>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121" y="2194560"/>
            <a:ext cx="1791038" cy="2033695"/>
          </a:xfrm>
          <a:prstGeom prst="rect">
            <a:avLst/>
          </a:prstGeom>
        </p:spPr>
      </p:pic>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latin typeface="Baskerville Old Face" panose="02020602080505020303" pitchFamily="18" charset="77"/>
                <a:cs typeface="Calibri Light"/>
              </a:rPr>
              <a:t>We Are:</a:t>
            </a:r>
            <a:endParaRPr lang="en-US" dirty="0">
              <a:solidFill>
                <a:schemeClr val="accent3"/>
              </a:solidFill>
              <a:latin typeface="Baskerville Old Face" panose="02020602080505020303" pitchFamily="18" charset="77"/>
            </a:endParaRP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41633" flipH="1">
            <a:off x="782914" y="2787156"/>
            <a:ext cx="1243661" cy="790090"/>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766761" y="2176907"/>
            <a:ext cx="3749040" cy="4306824"/>
          </a:xfrm>
        </p:spPr>
        <p:txBody>
          <a:bodyPr vert="horz" lIns="91440" tIns="45720" rIns="91440" bIns="45720" rtlCol="0" anchor="t">
            <a:normAutofit/>
          </a:bodyPr>
          <a:lstStyle/>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Chinook American Lutheran</a:t>
            </a:r>
          </a:p>
          <a:p>
            <a:pPr marL="0" indent="0">
              <a:lnSpc>
                <a:spcPct val="150000"/>
              </a:lnSpc>
              <a:buNone/>
            </a:pPr>
            <a:r>
              <a:rPr lang="en-US" dirty="0">
                <a:latin typeface="Gill Sans Nova Light" panose="020B0302020104020203" pitchFamily="34" charset="0"/>
                <a:cs typeface="Gill Sans Light" panose="020B0302020104020203" pitchFamily="34" charset="-79"/>
              </a:rPr>
              <a:t>Chinook First Presbyterian</a:t>
            </a:r>
          </a:p>
          <a:p>
            <a:pPr marL="0" indent="0">
              <a:lnSpc>
                <a:spcPct val="150000"/>
              </a:lnSpc>
              <a:buNone/>
            </a:pPr>
            <a:r>
              <a:rPr lang="en-US" dirty="0">
                <a:latin typeface="Gill Sans Nova Light" panose="020B0302020104020203" pitchFamily="34" charset="0"/>
                <a:cs typeface="Gill Sans Light" panose="020B0302020104020203" pitchFamily="34" charset="-79"/>
              </a:rPr>
              <a:t>Chinook United Methodist</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Harlem Yoked Parish</a:t>
            </a:r>
          </a:p>
          <a:p>
            <a:pPr marL="0" indent="0">
              <a:lnSpc>
                <a:spcPct val="150000"/>
              </a:lnSpc>
              <a:buNone/>
            </a:pPr>
            <a:r>
              <a:rPr lang="en-US" dirty="0">
                <a:latin typeface="Gill Sans Nova Light" panose="020B0302020104020203" pitchFamily="34" charset="0"/>
                <a:cs typeface="Gill Sans Light" panose="020B0302020104020203" pitchFamily="34" charset="-79"/>
              </a:rPr>
              <a:t>Havre First Presbyterian</a:t>
            </a:r>
            <a:endParaRPr lang="en-US" sz="2400" dirty="0">
              <a:solidFill>
                <a:schemeClr val="accent3"/>
              </a:solidFill>
              <a:latin typeface="Gill Sans Nova Light" panose="020B0302020104020203" pitchFamily="34" charset="0"/>
              <a:cs typeface="Gill Sans Light" panose="020B0302020104020203" pitchFamily="34" charset="-79"/>
            </a:endParaRPr>
          </a:p>
          <a:p>
            <a:endParaRPr lang="en-US" dirty="0">
              <a:solidFill>
                <a:schemeClr val="accent3"/>
              </a:solidFill>
              <a:latin typeface="Gill Sans Nova Light" panose="020B0302020104020203" pitchFamily="34" charset="0"/>
              <a:cs typeface="Calibri"/>
            </a:endParaRP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sp>
        <p:nvSpPr>
          <p:cNvPr id="8" name="TextBox 7">
            <a:extLst>
              <a:ext uri="{FF2B5EF4-FFF2-40B4-BE49-F238E27FC236}">
                <a16:creationId xmlns:a16="http://schemas.microsoft.com/office/drawing/2014/main" id="{287A0FCD-48E1-E3C2-9F02-8729AB230367}"/>
              </a:ext>
            </a:extLst>
          </p:cNvPr>
          <p:cNvSpPr txBox="1"/>
          <p:nvPr/>
        </p:nvSpPr>
        <p:spPr>
          <a:xfrm>
            <a:off x="4571978" y="1818072"/>
            <a:ext cx="993213" cy="1631216"/>
          </a:xfrm>
          <a:prstGeom prst="rect">
            <a:avLst/>
          </a:prstGeom>
          <a:noFill/>
        </p:spPr>
        <p:txBody>
          <a:bodyPr wrap="square" rtlCol="0">
            <a:spAutoFit/>
          </a:bodyPr>
          <a:lstStyle/>
          <a:p>
            <a:r>
              <a:rPr lang="en-US" sz="10000" dirty="0">
                <a:solidFill>
                  <a:schemeClr val="bg1"/>
                </a:solidFill>
                <a:latin typeface="+mj-lt"/>
              </a:rPr>
              <a:t>5</a:t>
            </a:r>
          </a:p>
        </p:txBody>
      </p:sp>
    </p:spTree>
    <p:extLst>
      <p:ext uri="{BB962C8B-B14F-4D97-AF65-F5344CB8AC3E}">
        <p14:creationId xmlns:p14="http://schemas.microsoft.com/office/powerpoint/2010/main" val="1859527893"/>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831056" y="4266699"/>
            <a:ext cx="10529887" cy="1328737"/>
          </a:xfrm>
        </p:spPr>
        <p:txBody>
          <a:bodyPr>
            <a:normAutofit fontScale="55000" lnSpcReduction="20000"/>
          </a:bodyPr>
          <a:lstStyle/>
          <a:p>
            <a:r>
              <a:rPr lang="en-US" sz="5100" dirty="0"/>
              <a:t>By faith and trusting God to lead us, the Milk River Churches unite as one body in Christ across five congregations to humbly serve and share the love of Jesus Christ with each other and with the world.</a:t>
            </a:r>
            <a:endParaRPr lang="en-US" sz="1800" dirty="0">
              <a:latin typeface="Gabriola" panose="04040605051002020D02" pitchFamily="82" charset="0"/>
            </a:endParaRPr>
          </a:p>
          <a:p>
            <a:r>
              <a:rPr lang="en-US" sz="3600" dirty="0">
                <a:latin typeface="Gabriola" panose="04040605051002020D02" pitchFamily="82" charset="0"/>
              </a:rPr>
              <a:t>                                                                                                                                                                                                          Ede B.</a:t>
            </a:r>
            <a:endParaRPr lang="en-US" sz="3600" dirty="0"/>
          </a:p>
          <a:p>
            <a:endParaRPr lang="en-US" dirty="0"/>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a:xfrm>
            <a:off x="381000" y="292182"/>
            <a:ext cx="11430000" cy="1325563"/>
          </a:xfrm>
        </p:spPr>
        <p:txBody>
          <a:bodyPr/>
          <a:lstStyle/>
          <a:p>
            <a:r>
              <a:rPr lang="en-US" dirty="0"/>
              <a:t>The Milk River Churches</a:t>
            </a:r>
          </a:p>
        </p:txBody>
      </p:sp>
      <p:sp>
        <p:nvSpPr>
          <p:cNvPr id="3" name="Text Placeholder 2">
            <a:extLst>
              <a:ext uri="{FF2B5EF4-FFF2-40B4-BE49-F238E27FC236}">
                <a16:creationId xmlns:a16="http://schemas.microsoft.com/office/drawing/2014/main" id="{F4211D47-F384-6FA6-74CC-9C42CAC2FD22}"/>
              </a:ext>
            </a:extLst>
          </p:cNvPr>
          <p:cNvSpPr>
            <a:spLocks noGrp="1"/>
          </p:cNvSpPr>
          <p:nvPr>
            <p:ph type="body" sz="quarter" idx="25"/>
          </p:nvPr>
        </p:nvSpPr>
        <p:spPr>
          <a:xfrm>
            <a:off x="2926242" y="4903047"/>
            <a:ext cx="2829743" cy="528840"/>
          </a:xfrm>
        </p:spPr>
        <p:txBody>
          <a:bodyPr/>
          <a:lstStyle/>
          <a:p>
            <a:r>
              <a:rPr lang="en-US" dirty="0"/>
              <a:t>Harlem</a:t>
            </a:r>
          </a:p>
          <a:p>
            <a:r>
              <a:rPr lang="en-US" dirty="0"/>
              <a:t>Yoked Parish</a:t>
            </a:r>
          </a:p>
        </p:txBody>
      </p:sp>
      <p:sp>
        <p:nvSpPr>
          <p:cNvPr id="27" name="Text Placeholder 26">
            <a:extLst>
              <a:ext uri="{FF2B5EF4-FFF2-40B4-BE49-F238E27FC236}">
                <a16:creationId xmlns:a16="http://schemas.microsoft.com/office/drawing/2014/main" id="{AD3E159C-8F18-6271-D733-C11E52BA168F}"/>
              </a:ext>
            </a:extLst>
          </p:cNvPr>
          <p:cNvSpPr>
            <a:spLocks noGrp="1"/>
          </p:cNvSpPr>
          <p:nvPr>
            <p:ph type="body" sz="quarter" idx="19"/>
          </p:nvPr>
        </p:nvSpPr>
        <p:spPr>
          <a:xfrm>
            <a:off x="4974812" y="2852927"/>
            <a:ext cx="2219391" cy="465631"/>
          </a:xfrm>
        </p:spPr>
        <p:txBody>
          <a:bodyPr/>
          <a:lstStyle/>
          <a:p>
            <a:r>
              <a:rPr lang="en-US" dirty="0"/>
              <a:t>Chinook</a:t>
            </a:r>
          </a:p>
          <a:p>
            <a:r>
              <a:rPr lang="en-US" dirty="0"/>
              <a:t>First Presbyterian​</a:t>
            </a:r>
          </a:p>
        </p:txBody>
      </p:sp>
      <p:sp>
        <p:nvSpPr>
          <p:cNvPr id="11" name="Text Placeholder 10">
            <a:extLst>
              <a:ext uri="{FF2B5EF4-FFF2-40B4-BE49-F238E27FC236}">
                <a16:creationId xmlns:a16="http://schemas.microsoft.com/office/drawing/2014/main" id="{D188C844-5F45-EB9F-D5DA-4584E17B1774}"/>
              </a:ext>
            </a:extLst>
          </p:cNvPr>
          <p:cNvSpPr>
            <a:spLocks noGrp="1"/>
          </p:cNvSpPr>
          <p:nvPr>
            <p:ph type="body" sz="quarter" idx="31"/>
          </p:nvPr>
        </p:nvSpPr>
        <p:spPr>
          <a:xfrm>
            <a:off x="2321217" y="5332465"/>
            <a:ext cx="4114800" cy="330030"/>
          </a:xfrm>
        </p:spPr>
        <p:txBody>
          <a:bodyPr/>
          <a:lstStyle/>
          <a:p>
            <a:r>
              <a:rPr lang="en-US" sz="1400" i="1" dirty="0"/>
              <a:t>(First Presbyterian &amp; United Methodist)</a:t>
            </a:r>
          </a:p>
        </p:txBody>
      </p:sp>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a:xfrm>
            <a:off x="7932536" y="2852928"/>
            <a:ext cx="2345560" cy="465630"/>
          </a:xfrm>
        </p:spPr>
        <p:txBody>
          <a:bodyPr/>
          <a:lstStyle/>
          <a:p>
            <a:r>
              <a:rPr lang="en-US" dirty="0"/>
              <a:t>Chinook</a:t>
            </a:r>
          </a:p>
          <a:p>
            <a:r>
              <a:rPr lang="en-US" dirty="0"/>
              <a:t>United Methodist​</a:t>
            </a:r>
          </a:p>
        </p:txBody>
      </p:sp>
      <p:sp>
        <p:nvSpPr>
          <p:cNvPr id="13" name="Text Placeholder 12">
            <a:extLst>
              <a:ext uri="{FF2B5EF4-FFF2-40B4-BE49-F238E27FC236}">
                <a16:creationId xmlns:a16="http://schemas.microsoft.com/office/drawing/2014/main" id="{E9D54E7A-7DF8-223A-8EE3-B26E84499FC0}"/>
              </a:ext>
            </a:extLst>
          </p:cNvPr>
          <p:cNvSpPr>
            <a:spLocks noGrp="1"/>
          </p:cNvSpPr>
          <p:nvPr>
            <p:ph type="body" sz="quarter" idx="33"/>
          </p:nvPr>
        </p:nvSpPr>
        <p:spPr>
          <a:xfrm>
            <a:off x="6893719" y="5061790"/>
            <a:ext cx="2191614" cy="577456"/>
          </a:xfrm>
        </p:spPr>
        <p:txBody>
          <a:bodyPr/>
          <a:lstStyle/>
          <a:p>
            <a:r>
              <a:rPr lang="en-US" dirty="0"/>
              <a:t>Havre</a:t>
            </a:r>
          </a:p>
          <a:p>
            <a:r>
              <a:rPr lang="en-US" dirty="0"/>
              <a:t>First Presbyterian</a:t>
            </a:r>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4</a:t>
            </a:fld>
            <a:endParaRPr lang="en-US" dirty="0"/>
          </a:p>
        </p:txBody>
      </p:sp>
      <p:pic>
        <p:nvPicPr>
          <p:cNvPr id="7" name="Picture Placeholder 6">
            <a:extLst>
              <a:ext uri="{FF2B5EF4-FFF2-40B4-BE49-F238E27FC236}">
                <a16:creationId xmlns:a16="http://schemas.microsoft.com/office/drawing/2014/main" id="{60E0E8BE-128E-BECC-2441-67D8F61535D5}"/>
              </a:ext>
            </a:extLst>
          </p:cNvPr>
          <p:cNvPicPr>
            <a:picLocks noGrp="1" noChangeAspect="1"/>
          </p:cNvPicPr>
          <p:nvPr>
            <p:ph type="pic" sz="quarter" idx="12"/>
          </p:nvPr>
        </p:nvPicPr>
        <p:blipFill>
          <a:blip r:embed="rId2"/>
          <a:srcRect l="22949" r="22949"/>
          <a:stretch>
            <a:fillRect/>
          </a:stretch>
        </p:blipFill>
        <p:spPr>
          <a:xfrm>
            <a:off x="2321216" y="1387766"/>
            <a:ext cx="1373035" cy="1373035"/>
          </a:xfrm>
        </p:spPr>
      </p:pic>
      <p:pic>
        <p:nvPicPr>
          <p:cNvPr id="8" name="Picture Placeholder 7">
            <a:extLst>
              <a:ext uri="{FF2B5EF4-FFF2-40B4-BE49-F238E27FC236}">
                <a16:creationId xmlns:a16="http://schemas.microsoft.com/office/drawing/2014/main" id="{8E60CE8C-62D1-CD93-C9C1-09A84FD333BF}"/>
              </a:ext>
            </a:extLst>
          </p:cNvPr>
          <p:cNvPicPr>
            <a:picLocks noGrp="1" noChangeAspect="1"/>
          </p:cNvPicPr>
          <p:nvPr>
            <p:ph type="pic" sz="quarter" idx="17"/>
          </p:nvPr>
        </p:nvPicPr>
        <p:blipFill>
          <a:blip r:embed="rId3"/>
          <a:stretch>
            <a:fillRect/>
          </a:stretch>
        </p:blipFill>
        <p:spPr>
          <a:xfrm>
            <a:off x="5175819" y="1592632"/>
            <a:ext cx="1840362" cy="1160462"/>
          </a:xfrm>
          <a:prstGeom prst="rect">
            <a:avLst/>
          </a:prstGeom>
        </p:spPr>
      </p:pic>
      <p:pic>
        <p:nvPicPr>
          <p:cNvPr id="9" name="Picture Placeholder 8">
            <a:extLst>
              <a:ext uri="{FF2B5EF4-FFF2-40B4-BE49-F238E27FC236}">
                <a16:creationId xmlns:a16="http://schemas.microsoft.com/office/drawing/2014/main" id="{2270563E-A967-4DE5-CEAD-01C0F725819C}"/>
              </a:ext>
            </a:extLst>
          </p:cNvPr>
          <p:cNvPicPr>
            <a:picLocks noGrp="1" noChangeAspect="1"/>
          </p:cNvPicPr>
          <p:nvPr>
            <p:ph type="pic" sz="quarter" idx="16"/>
          </p:nvPr>
        </p:nvPicPr>
        <p:blipFill>
          <a:blip r:embed="rId4"/>
          <a:srcRect l="9567" r="9567"/>
          <a:stretch>
            <a:fillRect/>
          </a:stretch>
        </p:blipFill>
        <p:spPr>
          <a:xfrm>
            <a:off x="8371039" y="1465241"/>
            <a:ext cx="1373035" cy="1374914"/>
          </a:xfrm>
        </p:spPr>
      </p:pic>
      <p:sp>
        <p:nvSpPr>
          <p:cNvPr id="37" name="Text Placeholder 36">
            <a:extLst>
              <a:ext uri="{FF2B5EF4-FFF2-40B4-BE49-F238E27FC236}">
                <a16:creationId xmlns:a16="http://schemas.microsoft.com/office/drawing/2014/main" id="{BDC8574A-30CC-C553-582A-EB57E6E133E4}"/>
              </a:ext>
            </a:extLst>
          </p:cNvPr>
          <p:cNvSpPr>
            <a:spLocks noGrp="1"/>
          </p:cNvSpPr>
          <p:nvPr>
            <p:ph type="body" sz="quarter" idx="13"/>
          </p:nvPr>
        </p:nvSpPr>
        <p:spPr>
          <a:xfrm>
            <a:off x="1878767" y="2713108"/>
            <a:ext cx="2322576" cy="605450"/>
          </a:xfrm>
        </p:spPr>
        <p:txBody>
          <a:bodyPr/>
          <a:lstStyle/>
          <a:p>
            <a:r>
              <a:rPr lang="en-US" dirty="0"/>
              <a:t>Chinook</a:t>
            </a:r>
          </a:p>
          <a:p>
            <a:r>
              <a:rPr lang="en-US" dirty="0"/>
              <a:t>American Lutheran</a:t>
            </a:r>
          </a:p>
        </p:txBody>
      </p:sp>
      <p:pic>
        <p:nvPicPr>
          <p:cNvPr id="6" name="Picture Placeholder 5">
            <a:extLst>
              <a:ext uri="{FF2B5EF4-FFF2-40B4-BE49-F238E27FC236}">
                <a16:creationId xmlns:a16="http://schemas.microsoft.com/office/drawing/2014/main" id="{7157135C-8D40-1A25-4BA2-8F9BFAE51E11}"/>
              </a:ext>
            </a:extLst>
          </p:cNvPr>
          <p:cNvPicPr>
            <a:picLocks noGrp="1" noChangeAspect="1"/>
          </p:cNvPicPr>
          <p:nvPr>
            <p:ph type="pic" sz="quarter" idx="28"/>
          </p:nvPr>
        </p:nvPicPr>
        <p:blipFill>
          <a:blip r:embed="rId5"/>
          <a:srcRect l="17510" r="17510"/>
          <a:stretch>
            <a:fillRect/>
          </a:stretch>
        </p:blipFill>
        <p:spPr>
          <a:xfrm>
            <a:off x="7194203" y="3483998"/>
            <a:ext cx="1506886" cy="1508949"/>
          </a:xfrm>
        </p:spPr>
      </p:pic>
      <p:pic>
        <p:nvPicPr>
          <p:cNvPr id="47" name="Picture Placeholder 46">
            <a:extLst>
              <a:ext uri="{FF2B5EF4-FFF2-40B4-BE49-F238E27FC236}">
                <a16:creationId xmlns:a16="http://schemas.microsoft.com/office/drawing/2014/main" id="{C6C53357-DD36-4E03-C1CC-76F59D39BC90}"/>
              </a:ext>
            </a:extLst>
          </p:cNvPr>
          <p:cNvPicPr>
            <a:picLocks noGrp="1" noChangeAspect="1"/>
          </p:cNvPicPr>
          <p:nvPr>
            <p:ph type="pic" sz="quarter" idx="29"/>
          </p:nvPr>
        </p:nvPicPr>
        <p:blipFill>
          <a:blip r:embed="rId6"/>
          <a:srcRect t="6627" b="6627"/>
          <a:stretch>
            <a:fillRect/>
          </a:stretch>
        </p:blipFill>
        <p:spPr>
          <a:xfrm>
            <a:off x="4343400" y="3539444"/>
            <a:ext cx="1297670" cy="1297670"/>
          </a:xfrm>
        </p:spPr>
      </p:pic>
      <p:pic>
        <p:nvPicPr>
          <p:cNvPr id="45" name="Picture Placeholder 44">
            <a:extLst>
              <a:ext uri="{FF2B5EF4-FFF2-40B4-BE49-F238E27FC236}">
                <a16:creationId xmlns:a16="http://schemas.microsoft.com/office/drawing/2014/main" id="{EEF0B02D-285D-BE23-5658-4FDF95E0DC56}"/>
              </a:ext>
            </a:extLst>
          </p:cNvPr>
          <p:cNvPicPr>
            <a:picLocks noGrp="1" noChangeAspect="1"/>
          </p:cNvPicPr>
          <p:nvPr>
            <p:ph type="pic" sz="quarter" idx="26"/>
          </p:nvPr>
        </p:nvPicPr>
        <p:blipFill>
          <a:blip r:embed="rId7"/>
          <a:srcRect t="12500" b="12500"/>
          <a:stretch>
            <a:fillRect/>
          </a:stretch>
        </p:blipFill>
        <p:spPr>
          <a:xfrm>
            <a:off x="2902717" y="3550475"/>
            <a:ext cx="1319775" cy="1319776"/>
          </a:xfrm>
        </p:spPr>
      </p:pic>
    </p:spTree>
    <p:extLst>
      <p:ext uri="{BB962C8B-B14F-4D97-AF65-F5344CB8AC3E}">
        <p14:creationId xmlns:p14="http://schemas.microsoft.com/office/powerpoint/2010/main" val="971989334"/>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86000" y="1800225"/>
            <a:ext cx="7725346" cy="3663315"/>
          </a:xfrm>
        </p:spPr>
        <p:txBody>
          <a:bodyPr>
            <a:noAutofit/>
          </a:bodyPr>
          <a:lstStyle/>
          <a:p>
            <a:r>
              <a:rPr lang="en-US" sz="3600" dirty="0"/>
              <a:t>Representatives from each of the five churches have met every three weeks discussing, deliberating and determining goals and strategies to best further God’s Kingdom among His believers.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1732999477"/>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Areas of focus</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lstStyle/>
          <a:p>
            <a:r>
              <a:rPr lang="en-US" dirty="0"/>
              <a:t>F</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p:txBody>
          <a:bodyPr/>
          <a:lstStyle/>
          <a:p>
            <a:r>
              <a:rPr lang="en-US" dirty="0"/>
              <a:t>Celebrate Worship Time Together</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p:txBody>
          <a:bodyPr/>
          <a:lstStyle/>
          <a:p>
            <a:r>
              <a:rPr lang="en-US" dirty="0"/>
              <a:t>Every first Sunday of each month is rotated among the five churches joining together in Worship Service.</a:t>
            </a:r>
          </a:p>
          <a:p>
            <a:r>
              <a:rPr lang="en-US" dirty="0"/>
              <a:t>Communion shared in respect to the sponsored church’s traditions.</a:t>
            </a:r>
          </a:p>
          <a:p>
            <a:r>
              <a:rPr lang="en-US" dirty="0"/>
              <a:t>A potluck fellowship follows every Worship Service.</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type="body" sz="quarter" idx="3"/>
          </p:nvPr>
        </p:nvSpPr>
        <p:spPr/>
        <p:txBody>
          <a:bodyPr/>
          <a:lstStyle/>
          <a:p>
            <a:r>
              <a:rPr lang="en-US" dirty="0"/>
              <a:t>Extracurricular Fellowship Times</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p:txBody>
          <a:bodyPr/>
          <a:lstStyle/>
          <a:p>
            <a:r>
              <a:rPr lang="en-US" dirty="0"/>
              <a:t>Bible Studies</a:t>
            </a:r>
          </a:p>
          <a:p>
            <a:r>
              <a:rPr lang="en-US" dirty="0"/>
              <a:t>Holiday and/or special Christian calendar days</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2985610029"/>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1289217" y="2460198"/>
            <a:ext cx="9729787" cy="1936750"/>
          </a:xfrm>
        </p:spPr>
        <p:txBody>
          <a:bodyPr>
            <a:normAutofit fontScale="90000"/>
          </a:bodyPr>
          <a:lstStyle/>
          <a:p>
            <a:r>
              <a:rPr lang="en-US" dirty="0"/>
              <a:t>For as the body is one and has many members, but all the members of that one body, being many, are one body, so also is Christ.</a:t>
            </a:r>
          </a:p>
        </p:txBody>
      </p:sp>
      <p:sp>
        <p:nvSpPr>
          <p:cNvPr id="10" name="Text Placeholder 9">
            <a:extLst>
              <a:ext uri="{FF2B5EF4-FFF2-40B4-BE49-F238E27FC236}">
                <a16:creationId xmlns:a16="http://schemas.microsoft.com/office/drawing/2014/main" id="{FA47ED29-D9DA-9DC6-8B43-80EC2A2E5B50}"/>
              </a:ext>
            </a:extLst>
          </p:cNvPr>
          <p:cNvSpPr>
            <a:spLocks noGrp="1"/>
          </p:cNvSpPr>
          <p:nvPr>
            <p:ph type="body" sz="quarter" idx="10"/>
          </p:nvPr>
        </p:nvSpPr>
        <p:spPr>
          <a:xfrm>
            <a:off x="561696" y="2128521"/>
            <a:ext cx="941832" cy="1936750"/>
          </a:xfrm>
        </p:spPr>
        <p:txBody>
          <a:bodyPr/>
          <a:lstStyle/>
          <a:p>
            <a:r>
              <a:rPr lang="en-US" dirty="0"/>
              <a:t>“</a:t>
            </a:r>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1743455" y="4283092"/>
            <a:ext cx="8705089" cy="457200"/>
          </a:xfrm>
        </p:spPr>
        <p:txBody>
          <a:bodyPr>
            <a:noAutofit/>
          </a:bodyPr>
          <a:lstStyle/>
          <a:p>
            <a:r>
              <a:rPr lang="en-US" sz="2800" dirty="0"/>
              <a:t>I Corinthians 12:12</a:t>
            </a:r>
          </a:p>
        </p:txBody>
      </p:sp>
      <p:sp>
        <p:nvSpPr>
          <p:cNvPr id="11" name="Text Placeholder 10">
            <a:extLst>
              <a:ext uri="{FF2B5EF4-FFF2-40B4-BE49-F238E27FC236}">
                <a16:creationId xmlns:a16="http://schemas.microsoft.com/office/drawing/2014/main" id="{CB634FAD-36DD-9FB0-7030-266A29178C42}"/>
              </a:ext>
            </a:extLst>
          </p:cNvPr>
          <p:cNvSpPr>
            <a:spLocks noGrp="1"/>
          </p:cNvSpPr>
          <p:nvPr>
            <p:ph type="body" sz="quarter" idx="11"/>
          </p:nvPr>
        </p:nvSpPr>
        <p:spPr>
          <a:xfrm>
            <a:off x="9957310" y="3428573"/>
            <a:ext cx="945473" cy="1218339"/>
          </a:xfrm>
        </p:spPr>
        <p:txBody>
          <a:bodyPr/>
          <a:lstStyle/>
          <a:p>
            <a:r>
              <a:rPr lang="en-US" dirty="0"/>
              <a:t>”</a:t>
            </a:r>
          </a:p>
        </p:txBody>
      </p:sp>
    </p:spTree>
    <p:extLst>
      <p:ext uri="{BB962C8B-B14F-4D97-AF65-F5344CB8AC3E}">
        <p14:creationId xmlns:p14="http://schemas.microsoft.com/office/powerpoint/2010/main" val="1563980609"/>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71729" y="2253387"/>
            <a:ext cx="3200400" cy="3320861"/>
          </a:xfrm>
        </p:spPr>
        <p:txBody>
          <a:bodyPr>
            <a:normAutofit/>
          </a:bodyPr>
          <a:lstStyle/>
          <a:p>
            <a:endParaRPr lang="en-US" dirty="0">
              <a:latin typeface="Gill Sans Nova Light" panose="020B0302020104020203" pitchFamily="34" charset="0"/>
              <a:ea typeface="+mn-lt"/>
              <a:cs typeface="Gill Sans Light" panose="020B0302020104020203" pitchFamily="34" charset="-79"/>
            </a:endParaRPr>
          </a:p>
          <a:p>
            <a:r>
              <a:rPr lang="en-US" dirty="0">
                <a:latin typeface="Gill Sans Nova Light" panose="020B0302020104020203" pitchFamily="34" charset="0"/>
                <a:ea typeface="+mn-lt"/>
                <a:cs typeface="Gill Sans Light" panose="020B0302020104020203" pitchFamily="34" charset="-79"/>
              </a:rPr>
              <a:t>Position of Interim Pastor</a:t>
            </a:r>
          </a:p>
          <a:p>
            <a:r>
              <a:rPr lang="en-US" sz="1600" dirty="0">
                <a:solidFill>
                  <a:schemeClr val="accent3"/>
                </a:solidFill>
                <a:latin typeface="Gill Sans Nova Light" panose="020B0302020104020203" pitchFamily="34" charset="0"/>
                <a:ea typeface="+mn-lt"/>
                <a:cs typeface="Gill Sans Light" panose="020B0302020104020203" pitchFamily="34" charset="-79"/>
              </a:rPr>
              <a:t>Three Month Contract</a:t>
            </a:r>
          </a:p>
          <a:p>
            <a:r>
              <a:rPr lang="en-US" dirty="0">
                <a:latin typeface="Gill Sans Nova Light" panose="020B0302020104020203" pitchFamily="34" charset="0"/>
                <a:ea typeface="+mn-lt"/>
                <a:cs typeface="Gill Sans Light" panose="020B0302020104020203" pitchFamily="34" charset="-79"/>
              </a:rPr>
              <a:t>$1500 per month with housing &amp; utilities paid.</a:t>
            </a:r>
          </a:p>
          <a:p>
            <a:r>
              <a:rPr lang="en-US" sz="1600" dirty="0">
                <a:solidFill>
                  <a:schemeClr val="accent3"/>
                </a:solidFill>
                <a:latin typeface="Gill Sans Nova Light" panose="020B0302020104020203" pitchFamily="34" charset="0"/>
                <a:ea typeface="+mn-lt"/>
                <a:cs typeface="Gill Sans Light" panose="020B0302020104020203" pitchFamily="34" charset="-79"/>
              </a:rPr>
              <a:t>Each of the five churches agree to contribute $500 per month:</a:t>
            </a:r>
          </a:p>
          <a:p>
            <a:pPr marL="0" indent="0">
              <a:buNone/>
            </a:pPr>
            <a:r>
              <a:rPr lang="en-US" dirty="0">
                <a:latin typeface="Gill Sans Nova Light" panose="020B0302020104020203" pitchFamily="34" charset="0"/>
                <a:ea typeface="+mn-lt"/>
                <a:cs typeface="Gill Sans Light" panose="020B0302020104020203" pitchFamily="34" charset="-79"/>
              </a:rPr>
              <a:t>      -$300 to pastor</a:t>
            </a:r>
          </a:p>
          <a:p>
            <a:pPr marL="0" indent="0">
              <a:buNone/>
            </a:pPr>
            <a:r>
              <a:rPr lang="en-US" dirty="0">
                <a:latin typeface="Gill Sans Nova Light" panose="020B0302020104020203" pitchFamily="34" charset="0"/>
                <a:ea typeface="+mn-lt"/>
                <a:cs typeface="Gill Sans Light" panose="020B0302020104020203" pitchFamily="34" charset="-79"/>
              </a:rPr>
              <a:t>      -$100 toward manse utilities</a:t>
            </a:r>
          </a:p>
          <a:p>
            <a:pPr marL="0" indent="0">
              <a:buNone/>
            </a:pPr>
            <a:r>
              <a:rPr lang="en-US" dirty="0">
                <a:latin typeface="Gill Sans Nova Light" panose="020B0302020104020203" pitchFamily="34" charset="0"/>
                <a:ea typeface="+mn-lt"/>
                <a:cs typeface="Gill Sans Light" panose="020B0302020104020203" pitchFamily="34" charset="-79"/>
              </a:rPr>
              <a:t>      -$100 for pastor mileage</a:t>
            </a:r>
            <a:endParaRPr lang="en-US" sz="1600" dirty="0">
              <a:solidFill>
                <a:schemeClr val="accent3"/>
              </a:solidFill>
              <a:latin typeface="Gill Sans Nova Light" panose="020B0302020104020203" pitchFamily="34" charset="0"/>
              <a:ea typeface="+mn-lt"/>
              <a:cs typeface="Gill Sans Light" panose="020B0302020104020203" pitchFamily="34" charset="-79"/>
            </a:endParaRPr>
          </a:p>
        </p:txBody>
      </p:sp>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ea typeface="Baskerville" panose="02020502070401020303" pitchFamily="18" charset="0"/>
              </a:rPr>
              <a:t>How we get there</a:t>
            </a:r>
            <a:endParaRPr lang="en-US" dirty="0"/>
          </a:p>
        </p:txBody>
      </p:sp>
      <p:sp>
        <p:nvSpPr>
          <p:cNvPr id="3" name="Text Placeholder 2">
            <a:extLst>
              <a:ext uri="{FF2B5EF4-FFF2-40B4-BE49-F238E27FC236}">
                <a16:creationId xmlns:a16="http://schemas.microsoft.com/office/drawing/2014/main" id="{E698CE0E-745C-A7EE-B0DE-4912A73B00D8}"/>
              </a:ext>
            </a:extLst>
          </p:cNvPr>
          <p:cNvSpPr>
            <a:spLocks noGrp="1"/>
          </p:cNvSpPr>
          <p:nvPr>
            <p:ph type="body" idx="1"/>
          </p:nvPr>
        </p:nvSpPr>
        <p:spPr>
          <a:xfrm>
            <a:off x="914400" y="2161563"/>
            <a:ext cx="3374136" cy="427797"/>
          </a:xfrm>
        </p:spPr>
        <p:txBody>
          <a:bodyPr>
            <a:normAutofit/>
          </a:bodyPr>
          <a:lstStyle/>
          <a:p>
            <a:r>
              <a:rPr lang="en-US" dirty="0">
                <a:latin typeface="Baskerville Old Face" panose="02020602080505020303" pitchFamily="18" charset="77"/>
                <a:cs typeface="+mn-lt"/>
              </a:rPr>
              <a:t>MR Pastoral Agreement</a:t>
            </a:r>
            <a:endParaRPr lang="en-US" dirty="0"/>
          </a:p>
        </p:txBody>
      </p:sp>
      <p:sp>
        <p:nvSpPr>
          <p:cNvPr id="5" name="Text Placeholder 4">
            <a:extLst>
              <a:ext uri="{FF2B5EF4-FFF2-40B4-BE49-F238E27FC236}">
                <a16:creationId xmlns:a16="http://schemas.microsoft.com/office/drawing/2014/main" id="{8FD645B0-0A7B-7091-C8D6-E7D27FA25E51}"/>
              </a:ext>
            </a:extLst>
          </p:cNvPr>
          <p:cNvSpPr>
            <a:spLocks noGrp="1"/>
          </p:cNvSpPr>
          <p:nvPr>
            <p:ph type="body" sz="quarter" idx="3"/>
          </p:nvPr>
        </p:nvSpPr>
        <p:spPr>
          <a:xfrm>
            <a:off x="4282441" y="2375461"/>
            <a:ext cx="3200400" cy="427797"/>
          </a:xfrm>
        </p:spPr>
        <p:txBody>
          <a:bodyPr>
            <a:noAutofit/>
          </a:bodyPr>
          <a:lstStyle/>
          <a:p>
            <a:pPr marL="0" indent="0" algn="ctr">
              <a:buFont typeface="Arial" panose="020B0604020202020204" pitchFamily="34" charset="0"/>
              <a:buNone/>
            </a:pPr>
            <a:r>
              <a:rPr lang="en-US" dirty="0">
                <a:solidFill>
                  <a:schemeClr val="accent3"/>
                </a:solidFill>
                <a:latin typeface="Baskerville Old Face" panose="02020602080505020303" pitchFamily="18" charset="77"/>
                <a:ea typeface="Baskerville" panose="02020502070401020303" pitchFamily="18" charset="0"/>
              </a:rPr>
              <a:t>Milk River Church Agreement</a:t>
            </a:r>
          </a:p>
        </p:txBody>
      </p:sp>
      <p:sp>
        <p:nvSpPr>
          <p:cNvPr id="6" name="Content Placeholder 5">
            <a:extLst>
              <a:ext uri="{FF2B5EF4-FFF2-40B4-BE49-F238E27FC236}">
                <a16:creationId xmlns:a16="http://schemas.microsoft.com/office/drawing/2014/main" id="{3C7B8494-23AF-BB4F-382C-D2B07675EBB6}"/>
              </a:ext>
            </a:extLst>
          </p:cNvPr>
          <p:cNvSpPr>
            <a:spLocks noGrp="1"/>
          </p:cNvSpPr>
          <p:nvPr>
            <p:ph sz="quarter" idx="4"/>
          </p:nvPr>
        </p:nvSpPr>
        <p:spPr>
          <a:xfrm>
            <a:off x="4411980" y="2836811"/>
            <a:ext cx="3200400" cy="2020940"/>
          </a:xfrm>
        </p:spPr>
        <p:txBody>
          <a:bodyPr>
            <a:normAutofit/>
          </a:bodyPr>
          <a:lstStyle/>
          <a:p>
            <a:r>
              <a:rPr lang="en-US" sz="1600" dirty="0">
                <a:solidFill>
                  <a:schemeClr val="accent3"/>
                </a:solidFill>
                <a:latin typeface="Gill Sans Nova Light" panose="020B0302020104020203" pitchFamily="34" charset="0"/>
                <a:ea typeface="+mn-lt"/>
                <a:cs typeface="Gill Sans Light" panose="020B0302020104020203" pitchFamily="34" charset="-79"/>
              </a:rPr>
              <a:t>Remains in prayerful</a:t>
            </a:r>
            <a:r>
              <a:rPr lang="en-US" dirty="0">
                <a:latin typeface="Gill Sans Nova Light" panose="020B0302020104020203" pitchFamily="34" charset="0"/>
                <a:ea typeface="+mn-lt"/>
                <a:cs typeface="Gill Sans Light" panose="020B0302020104020203" pitchFamily="34" charset="-79"/>
              </a:rPr>
              <a:t> progress.</a:t>
            </a:r>
            <a:endParaRPr lang="en-US" sz="1600" dirty="0">
              <a:solidFill>
                <a:schemeClr val="accent3"/>
              </a:solidFill>
              <a:latin typeface="Gill Sans Nova Light" panose="020B0302020104020203" pitchFamily="34" charset="0"/>
              <a:ea typeface="+mn-lt"/>
              <a:cs typeface="Gill Sans Light" panose="020B0302020104020203" pitchFamily="34" charset="-79"/>
            </a:endParaRPr>
          </a:p>
          <a:p>
            <a:r>
              <a:rPr lang="en-US" sz="1600" dirty="0">
                <a:solidFill>
                  <a:schemeClr val="accent3"/>
                </a:solidFill>
                <a:latin typeface="Gill Sans Nova Light" panose="020B0302020104020203" pitchFamily="34" charset="0"/>
                <a:cs typeface="Gill Sans Light" panose="020B0302020104020203" pitchFamily="34" charset="-79"/>
              </a:rPr>
              <a:t>Responsibilities of how the MR5 will coordinate together with:</a:t>
            </a:r>
          </a:p>
          <a:p>
            <a:pPr marL="0" indent="0">
              <a:buNone/>
            </a:pPr>
            <a:r>
              <a:rPr lang="en-US" dirty="0">
                <a:latin typeface="Gill Sans Nova Light" panose="020B0302020104020203" pitchFamily="34" charset="0"/>
                <a:cs typeface="Gill Sans Light" panose="020B0302020104020203" pitchFamily="34" charset="-79"/>
              </a:rPr>
              <a:t>       -MR5 Board</a:t>
            </a:r>
          </a:p>
          <a:p>
            <a:pPr marL="0" indent="0">
              <a:buNone/>
            </a:pPr>
            <a:r>
              <a:rPr lang="en-US" dirty="0">
                <a:latin typeface="Gill Sans Nova Light" panose="020B0302020104020203" pitchFamily="34" charset="0"/>
                <a:cs typeface="Gill Sans Light" panose="020B0302020104020203" pitchFamily="34" charset="-79"/>
              </a:rPr>
              <a:t>       </a:t>
            </a:r>
            <a:r>
              <a:rPr lang="en-US" sz="1600" dirty="0">
                <a:solidFill>
                  <a:schemeClr val="accent3"/>
                </a:solidFill>
                <a:latin typeface="Gill Sans Nova Light" panose="020B0302020104020203" pitchFamily="34" charset="0"/>
                <a:cs typeface="Gill Sans Light" panose="020B0302020104020203" pitchFamily="34" charset="-79"/>
              </a:rPr>
              <a:t>-Pastoral care &amp; pay                                        </a:t>
            </a:r>
          </a:p>
          <a:p>
            <a:pPr marL="0" indent="0">
              <a:buNone/>
            </a:pPr>
            <a:r>
              <a:rPr lang="en-US" sz="1600" dirty="0">
                <a:solidFill>
                  <a:schemeClr val="accent3"/>
                </a:solidFill>
                <a:latin typeface="Gill Sans Nova Light" panose="020B0302020104020203" pitchFamily="34" charset="0"/>
                <a:cs typeface="Gill Sans Light" panose="020B0302020104020203" pitchFamily="34" charset="-79"/>
              </a:rPr>
              <a:t>       -Shared finances </a:t>
            </a:r>
          </a:p>
        </p:txBody>
      </p:sp>
      <p:sp>
        <p:nvSpPr>
          <p:cNvPr id="9" name="Text Placeholder 8">
            <a:extLst>
              <a:ext uri="{FF2B5EF4-FFF2-40B4-BE49-F238E27FC236}">
                <a16:creationId xmlns:a16="http://schemas.microsoft.com/office/drawing/2014/main" id="{F0CC0C3B-96FD-06F4-C3EC-91658544150B}"/>
              </a:ext>
            </a:extLst>
          </p:cNvPr>
          <p:cNvSpPr>
            <a:spLocks noGrp="1"/>
          </p:cNvSpPr>
          <p:nvPr>
            <p:ph type="body" sz="quarter" idx="13"/>
          </p:nvPr>
        </p:nvSpPr>
        <p:spPr>
          <a:xfrm>
            <a:off x="7909560" y="2161563"/>
            <a:ext cx="3200400" cy="427797"/>
          </a:xfrm>
        </p:spPr>
        <p:txBody>
          <a:bodyPr/>
          <a:lstStyle/>
          <a:p>
            <a:pPr marL="0" indent="0">
              <a:buNone/>
            </a:pPr>
            <a:r>
              <a:rPr lang="en-US" sz="2000" dirty="0">
                <a:solidFill>
                  <a:schemeClr val="accent3"/>
                </a:solidFill>
                <a:latin typeface="Baskerville Old Face" panose="02020602080505020303" pitchFamily="18" charset="77"/>
                <a:ea typeface="Baskerville" panose="02020502070401020303" pitchFamily="18" charset="0"/>
              </a:rPr>
              <a:t>Milk River Church Board </a:t>
            </a: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a:xfrm>
            <a:off x="7909560" y="2629116"/>
            <a:ext cx="3200400" cy="3585947"/>
          </a:xfrm>
        </p:spPr>
        <p:txBody>
          <a:bodyPr>
            <a:normAutofit lnSpcReduction="10000"/>
          </a:bodyPr>
          <a:lstStyle/>
          <a:p>
            <a:r>
              <a:rPr lang="en-US" dirty="0">
                <a:latin typeface="Gill Sans Nova Light" panose="020B0302020104020203" pitchFamily="34" charset="0"/>
                <a:ea typeface="+mn-lt"/>
                <a:cs typeface="Gill Sans Light" panose="020B0302020104020203" pitchFamily="34" charset="-79"/>
              </a:rPr>
              <a:t>Three representatives elected from each of the five churches. </a:t>
            </a:r>
            <a:r>
              <a:rPr lang="en-US" sz="1200" dirty="0">
                <a:latin typeface="Gill Sans Nova Light" panose="020B0302020104020203" pitchFamily="34" charset="0"/>
                <a:ea typeface="+mn-lt"/>
                <a:cs typeface="Gill Sans Light" panose="020B0302020104020203" pitchFamily="34" charset="-79"/>
              </a:rPr>
              <a:t>(=15 </a:t>
            </a:r>
            <a:r>
              <a:rPr lang="en-US" sz="1200" dirty="0" err="1">
                <a:latin typeface="Gill Sans Nova Light" panose="020B0302020104020203" pitchFamily="34" charset="0"/>
                <a:ea typeface="+mn-lt"/>
                <a:cs typeface="Gill Sans Light" panose="020B0302020104020203" pitchFamily="34" charset="-79"/>
              </a:rPr>
              <a:t>ct</a:t>
            </a:r>
            <a:r>
              <a:rPr lang="en-US" sz="1200" dirty="0">
                <a:latin typeface="Gill Sans Nova Light" panose="020B0302020104020203" pitchFamily="34" charset="0"/>
                <a:ea typeface="+mn-lt"/>
                <a:cs typeface="Gill Sans Light" panose="020B0302020104020203" pitchFamily="34" charset="-79"/>
              </a:rPr>
              <a:t>)</a:t>
            </a:r>
          </a:p>
          <a:p>
            <a:r>
              <a:rPr lang="en-US" sz="1600" dirty="0">
                <a:solidFill>
                  <a:schemeClr val="accent3"/>
                </a:solidFill>
                <a:latin typeface="Gill Sans Nova Light" panose="020B0302020104020203" pitchFamily="34" charset="0"/>
                <a:ea typeface="+mn-lt"/>
                <a:cs typeface="Gill Sans Light" panose="020B0302020104020203" pitchFamily="34" charset="-79"/>
              </a:rPr>
              <a:t>One alternate elected from each of the five churches.  </a:t>
            </a:r>
            <a:r>
              <a:rPr lang="en-US" sz="1200" dirty="0">
                <a:solidFill>
                  <a:schemeClr val="accent3"/>
                </a:solidFill>
                <a:latin typeface="Gill Sans Nova Light" panose="020B0302020104020203" pitchFamily="34" charset="0"/>
                <a:ea typeface="+mn-lt"/>
                <a:cs typeface="Gill Sans Light" panose="020B0302020104020203" pitchFamily="34" charset="-79"/>
              </a:rPr>
              <a:t>(+5 </a:t>
            </a:r>
            <a:r>
              <a:rPr lang="en-US" sz="1200" dirty="0" err="1">
                <a:solidFill>
                  <a:schemeClr val="accent3"/>
                </a:solidFill>
                <a:latin typeface="Gill Sans Nova Light" panose="020B0302020104020203" pitchFamily="34" charset="0"/>
                <a:ea typeface="+mn-lt"/>
                <a:cs typeface="Gill Sans Light" panose="020B0302020104020203" pitchFamily="34" charset="-79"/>
              </a:rPr>
              <a:t>ct</a:t>
            </a:r>
            <a:r>
              <a:rPr lang="en-US" sz="1200" dirty="0">
                <a:solidFill>
                  <a:schemeClr val="accent3"/>
                </a:solidFill>
                <a:latin typeface="Gill Sans Nova Light" panose="020B0302020104020203" pitchFamily="34" charset="0"/>
                <a:ea typeface="+mn-lt"/>
                <a:cs typeface="Gill Sans Light" panose="020B0302020104020203" pitchFamily="34" charset="-79"/>
              </a:rPr>
              <a:t>)   </a:t>
            </a:r>
          </a:p>
          <a:p>
            <a:r>
              <a:rPr lang="en-US" dirty="0">
                <a:latin typeface="Gill Sans Nova Light" panose="020B0302020104020203" pitchFamily="34" charset="0"/>
                <a:ea typeface="+mn-lt"/>
                <a:cs typeface="Gill Sans Light" panose="020B0302020104020203" pitchFamily="34" charset="-79"/>
              </a:rPr>
              <a:t>Five officers elected with the MR5 Board of Representatives</a:t>
            </a:r>
          </a:p>
          <a:p>
            <a:pPr marL="0" indent="0">
              <a:buNone/>
            </a:pPr>
            <a:r>
              <a:rPr lang="en-US" dirty="0">
                <a:latin typeface="Gill Sans Nova Light" panose="020B0302020104020203" pitchFamily="34" charset="0"/>
                <a:ea typeface="+mn-lt"/>
                <a:cs typeface="Gill Sans Light" panose="020B0302020104020203" pitchFamily="34" charset="-79"/>
              </a:rPr>
              <a:t>	-Chairman/President</a:t>
            </a:r>
          </a:p>
          <a:p>
            <a:pPr marL="0" indent="0">
              <a:buNone/>
            </a:pPr>
            <a:r>
              <a:rPr lang="en-US" sz="1600" dirty="0">
                <a:solidFill>
                  <a:schemeClr val="accent3"/>
                </a:solidFill>
                <a:latin typeface="Gill Sans Nova Light" panose="020B0302020104020203" pitchFamily="34" charset="0"/>
                <a:ea typeface="+mn-lt"/>
                <a:cs typeface="Gill Sans Light" panose="020B0302020104020203" pitchFamily="34" charset="-79"/>
              </a:rPr>
              <a:t>	-Vice-Cha</a:t>
            </a:r>
            <a:r>
              <a:rPr lang="en-US" dirty="0">
                <a:latin typeface="Gill Sans Nova Light" panose="020B0302020104020203" pitchFamily="34" charset="0"/>
                <a:ea typeface="+mn-lt"/>
                <a:cs typeface="Gill Sans Light" panose="020B0302020104020203" pitchFamily="34" charset="-79"/>
              </a:rPr>
              <a:t>irman/President</a:t>
            </a:r>
          </a:p>
          <a:p>
            <a:pPr marL="0" indent="0">
              <a:buNone/>
            </a:pPr>
            <a:r>
              <a:rPr lang="en-US" sz="1600" dirty="0">
                <a:solidFill>
                  <a:schemeClr val="accent3"/>
                </a:solidFill>
                <a:latin typeface="Gill Sans Nova Light" panose="020B0302020104020203" pitchFamily="34" charset="0"/>
                <a:ea typeface="+mn-lt"/>
                <a:cs typeface="Gill Sans Light" panose="020B0302020104020203" pitchFamily="34" charset="-79"/>
              </a:rPr>
              <a:t>	-Secretary</a:t>
            </a:r>
          </a:p>
          <a:p>
            <a:pPr marL="0" indent="0">
              <a:buNone/>
            </a:pPr>
            <a:r>
              <a:rPr lang="en-US" sz="1600" dirty="0">
                <a:solidFill>
                  <a:schemeClr val="accent3"/>
                </a:solidFill>
                <a:latin typeface="Gill Sans Nova Light" panose="020B0302020104020203" pitchFamily="34" charset="0"/>
                <a:cs typeface="Gill Sans Light" panose="020B0302020104020203" pitchFamily="34" charset="-79"/>
              </a:rPr>
              <a:t>	-Treasurer</a:t>
            </a:r>
          </a:p>
          <a:p>
            <a:pPr marL="0" indent="0">
              <a:buNone/>
            </a:pPr>
            <a:r>
              <a:rPr lang="en-US" sz="1600" dirty="0">
                <a:solidFill>
                  <a:schemeClr val="accent3"/>
                </a:solidFill>
                <a:latin typeface="Gill Sans Nova Light" panose="020B0302020104020203" pitchFamily="34" charset="0"/>
                <a:cs typeface="Gill Sans Light" panose="020B0302020104020203" pitchFamily="34" charset="-79"/>
              </a:rPr>
              <a:t>	-Secretary-Treasure</a:t>
            </a:r>
          </a:p>
          <a:p>
            <a:r>
              <a:rPr lang="en-US" dirty="0">
                <a:latin typeface="Gill Sans Nova Light" panose="020B0302020104020203" pitchFamily="34" charset="0"/>
                <a:cs typeface="Gill Sans Light" panose="020B0302020104020203" pitchFamily="34" charset="-79"/>
              </a:rPr>
              <a:t> Responsible for MR5 activities</a:t>
            </a:r>
            <a:endParaRPr lang="en-US" sz="1600" dirty="0">
              <a:solidFill>
                <a:schemeClr val="accent3"/>
              </a:solidFill>
              <a:latin typeface="Gill Sans Nova Light" panose="020B0302020104020203" pitchFamily="34" charset="0"/>
              <a:cs typeface="Gill Sans Light" panose="020B0302020104020203" pitchFamily="34" charset="-79"/>
            </a:endParaRPr>
          </a:p>
          <a:p>
            <a:endParaRPr lang="en-US" sz="1600" dirty="0">
              <a:solidFill>
                <a:schemeClr val="accent3"/>
              </a:solidFill>
              <a:latin typeface="Gill Sans Nova Light" panose="020B0302020104020203" pitchFamily="34" charset="0"/>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8</a:t>
            </a:fld>
            <a:endParaRPr lang="en-US" dirty="0"/>
          </a:p>
        </p:txBody>
      </p:sp>
      <p:sp>
        <p:nvSpPr>
          <p:cNvPr id="12" name="Star: 5 Points 11">
            <a:extLst>
              <a:ext uri="{FF2B5EF4-FFF2-40B4-BE49-F238E27FC236}">
                <a16:creationId xmlns:a16="http://schemas.microsoft.com/office/drawing/2014/main" id="{7045C9E3-982B-E9F8-FBA6-16E9B0F8EFE5}"/>
              </a:ext>
            </a:extLst>
          </p:cNvPr>
          <p:cNvSpPr/>
          <p:nvPr/>
        </p:nvSpPr>
        <p:spPr>
          <a:xfrm>
            <a:off x="10751441" y="2199572"/>
            <a:ext cx="342900" cy="27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3" name="Star: 5 Points 12">
            <a:extLst>
              <a:ext uri="{FF2B5EF4-FFF2-40B4-BE49-F238E27FC236}">
                <a16:creationId xmlns:a16="http://schemas.microsoft.com/office/drawing/2014/main" id="{3C0E128B-2A2E-5EAE-C22F-335E9452259D}"/>
              </a:ext>
            </a:extLst>
          </p:cNvPr>
          <p:cNvSpPr/>
          <p:nvPr/>
        </p:nvSpPr>
        <p:spPr>
          <a:xfrm>
            <a:off x="3541394" y="2199572"/>
            <a:ext cx="342900" cy="2731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6" name="Rectangle 15">
            <a:extLst>
              <a:ext uri="{FF2B5EF4-FFF2-40B4-BE49-F238E27FC236}">
                <a16:creationId xmlns:a16="http://schemas.microsoft.com/office/drawing/2014/main" id="{29E6F813-62DB-3D1A-6054-6BB333E72F4B}"/>
              </a:ext>
            </a:extLst>
          </p:cNvPr>
          <p:cNvSpPr/>
          <p:nvPr/>
        </p:nvSpPr>
        <p:spPr>
          <a:xfrm>
            <a:off x="3888581" y="5688497"/>
            <a:ext cx="2797969" cy="315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F462BDFA-7943-A89B-63E3-C407B1BFF4B4}"/>
              </a:ext>
            </a:extLst>
          </p:cNvPr>
          <p:cNvSpPr/>
          <p:nvPr/>
        </p:nvSpPr>
        <p:spPr>
          <a:xfrm>
            <a:off x="4005647" y="5717211"/>
            <a:ext cx="239077" cy="2479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5" name="TextBox 14">
            <a:extLst>
              <a:ext uri="{FF2B5EF4-FFF2-40B4-BE49-F238E27FC236}">
                <a16:creationId xmlns:a16="http://schemas.microsoft.com/office/drawing/2014/main" id="{7C7D1351-3D9E-2459-A3F6-5D086510DF4E}"/>
              </a:ext>
            </a:extLst>
          </p:cNvPr>
          <p:cNvSpPr txBox="1"/>
          <p:nvPr/>
        </p:nvSpPr>
        <p:spPr>
          <a:xfrm>
            <a:off x="4282441" y="5717211"/>
            <a:ext cx="3604261" cy="307777"/>
          </a:xfrm>
          <a:prstGeom prst="rect">
            <a:avLst/>
          </a:prstGeom>
          <a:noFill/>
        </p:spPr>
        <p:txBody>
          <a:bodyPr wrap="square" rtlCol="0">
            <a:spAutoFit/>
          </a:bodyPr>
          <a:lstStyle/>
          <a:p>
            <a:r>
              <a:rPr lang="en-US" sz="1400" dirty="0"/>
              <a:t>Denotes to </a:t>
            </a:r>
            <a:r>
              <a:rPr lang="en-US" sz="1400" i="1" dirty="0"/>
              <a:t>agreed</a:t>
            </a:r>
            <a:r>
              <a:rPr lang="en-US" sz="1400" dirty="0"/>
              <a:t> listed terms</a:t>
            </a:r>
          </a:p>
        </p:txBody>
      </p:sp>
    </p:spTree>
    <p:extLst>
      <p:ext uri="{BB962C8B-B14F-4D97-AF65-F5344CB8AC3E}">
        <p14:creationId xmlns:p14="http://schemas.microsoft.com/office/powerpoint/2010/main" val="2068121164"/>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075563"/>
            <a:ext cx="8695944" cy="1325880"/>
          </a:xfrm>
        </p:spPr>
        <p:txBody>
          <a:bodyPr/>
          <a:lstStyle/>
          <a:p>
            <a:r>
              <a:rPr lang="en-US" dirty="0">
                <a:solidFill>
                  <a:schemeClr val="accent3"/>
                </a:solidFill>
              </a:rPr>
              <a:t> ASAP  </a:t>
            </a:r>
            <a:br>
              <a:rPr lang="en-US" dirty="0">
                <a:solidFill>
                  <a:schemeClr val="accent3"/>
                </a:solidFill>
              </a:rPr>
            </a:br>
            <a:r>
              <a:rPr lang="en-US" sz="2000" b="1" dirty="0">
                <a:solidFill>
                  <a:schemeClr val="accent3"/>
                </a:solidFill>
              </a:rPr>
              <a:t>A</a:t>
            </a:r>
            <a:r>
              <a:rPr lang="en-US" sz="2000" i="1" dirty="0">
                <a:solidFill>
                  <a:schemeClr val="accent3"/>
                </a:solidFill>
              </a:rPr>
              <a:t>lways</a:t>
            </a:r>
            <a:r>
              <a:rPr lang="en-US" sz="2000" dirty="0">
                <a:solidFill>
                  <a:schemeClr val="accent3"/>
                </a:solidFill>
              </a:rPr>
              <a:t> </a:t>
            </a:r>
            <a:r>
              <a:rPr lang="en-US" sz="2000" b="1" dirty="0">
                <a:solidFill>
                  <a:schemeClr val="accent3"/>
                </a:solidFill>
              </a:rPr>
              <a:t>S</a:t>
            </a:r>
            <a:r>
              <a:rPr lang="en-US" sz="2000" i="1" dirty="0">
                <a:solidFill>
                  <a:schemeClr val="accent3"/>
                </a:solidFill>
              </a:rPr>
              <a:t>ay</a:t>
            </a:r>
            <a:r>
              <a:rPr lang="en-US" sz="2000" dirty="0">
                <a:solidFill>
                  <a:schemeClr val="accent3"/>
                </a:solidFill>
              </a:rPr>
              <a:t> </a:t>
            </a:r>
            <a:r>
              <a:rPr lang="en-US" sz="2000" b="1" dirty="0">
                <a:solidFill>
                  <a:schemeClr val="accent3"/>
                </a:solidFill>
              </a:rPr>
              <a:t>A</a:t>
            </a:r>
            <a:r>
              <a:rPr lang="en-US" sz="2000" dirty="0">
                <a:solidFill>
                  <a:schemeClr val="accent3"/>
                </a:solidFill>
              </a:rPr>
              <a:t> </a:t>
            </a:r>
            <a:r>
              <a:rPr lang="en-US" sz="2000" b="1" dirty="0">
                <a:solidFill>
                  <a:schemeClr val="accent3"/>
                </a:solidFill>
              </a:rPr>
              <a:t>P</a:t>
            </a:r>
            <a:r>
              <a:rPr lang="en-US" sz="2000" i="1" dirty="0">
                <a:solidFill>
                  <a:schemeClr val="accent3"/>
                </a:solidFill>
              </a:rPr>
              <a:t>rayer</a:t>
            </a:r>
            <a:endParaRPr lang="en-US" sz="2000" i="1"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223516" y="1858581"/>
            <a:ext cx="7744968" cy="3415284"/>
          </a:xfrm>
        </p:spPr>
        <p:txBody>
          <a:bodyPr/>
          <a:lstStyle/>
          <a:p>
            <a:pPr marL="0" indent="0" algn="ctr">
              <a:lnSpc>
                <a:spcPct val="100000"/>
              </a:lnSpc>
              <a:buNone/>
            </a:pPr>
            <a:endParaRPr lang="en-US" sz="2000" dirty="0">
              <a:solidFill>
                <a:schemeClr val="accent3"/>
              </a:solidFill>
              <a:latin typeface="Gill Sans Nova Light" panose="020B0302020104020203" pitchFamily="34" charset="0"/>
              <a:ea typeface="+mn-lt"/>
              <a:cs typeface="Gill Sans Light" panose="020B0302020104020203" pitchFamily="34" charset="-79"/>
            </a:endParaRPr>
          </a:p>
          <a:p>
            <a:pPr marL="0" indent="0">
              <a:lnSpc>
                <a:spcPct val="100000"/>
              </a:lnSpc>
              <a:buNone/>
            </a:pPr>
            <a:r>
              <a:rPr lang="en-US" sz="2800" b="1" dirty="0">
                <a:solidFill>
                  <a:schemeClr val="accent3"/>
                </a:solidFill>
                <a:cs typeface="Calibri"/>
              </a:rPr>
              <a:t>Pray that we may walk in step with God.</a:t>
            </a:r>
          </a:p>
          <a:p>
            <a:pPr marL="0" indent="0">
              <a:lnSpc>
                <a:spcPct val="100000"/>
              </a:lnSpc>
              <a:buNone/>
            </a:pPr>
            <a:r>
              <a:rPr lang="en-US" dirty="0">
                <a:cs typeface="Calibri"/>
              </a:rPr>
              <a:t>‘Then He said to Him, “If Your presence does not go with us, do not bring us up from here”’     </a:t>
            </a:r>
            <a:r>
              <a:rPr lang="en-US" dirty="0">
                <a:latin typeface="Gabriola" panose="04040605051002020D02" pitchFamily="82" charset="0"/>
                <a:cs typeface="Calibri"/>
              </a:rPr>
              <a:t>Exodus 33:15 </a:t>
            </a:r>
          </a:p>
          <a:p>
            <a:pPr marL="0" indent="0">
              <a:lnSpc>
                <a:spcPct val="100000"/>
              </a:lnSpc>
              <a:buNone/>
            </a:pPr>
            <a:r>
              <a:rPr lang="en-US" sz="2800" b="1" dirty="0">
                <a:solidFill>
                  <a:schemeClr val="accent3"/>
                </a:solidFill>
                <a:latin typeface="+mn-lt"/>
                <a:cs typeface="Calibri"/>
              </a:rPr>
              <a:t>Pray that we will be wise in Leading.</a:t>
            </a:r>
          </a:p>
          <a:p>
            <a:pPr marL="0" indent="0">
              <a:lnSpc>
                <a:spcPct val="100000"/>
              </a:lnSpc>
              <a:buNone/>
            </a:pPr>
            <a:r>
              <a:rPr lang="en-US" dirty="0">
                <a:latin typeface="+mn-lt"/>
                <a:cs typeface="Calibri"/>
              </a:rPr>
              <a:t>‘Therefore give to Your servant an understanding heart to govern your people, that I may discern between good and evil.  For who is able to govern your great people of yours.’     </a:t>
            </a:r>
            <a:r>
              <a:rPr lang="en-US" dirty="0">
                <a:latin typeface="Gabriola" panose="04040605051002020D02" pitchFamily="82" charset="0"/>
                <a:cs typeface="Calibri"/>
              </a:rPr>
              <a:t>I Kings 3:9</a:t>
            </a:r>
            <a:endParaRPr lang="en-US" dirty="0">
              <a:solidFill>
                <a:schemeClr val="accent3"/>
              </a:solidFill>
              <a:latin typeface="Gabriola" panose="04040605051002020D02" pitchFamily="82" charset="0"/>
              <a:cs typeface="Calibri"/>
            </a:endParaRP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9</a:t>
            </a:fld>
            <a:endParaRPr lang="en-US" dirty="0"/>
          </a:p>
        </p:txBody>
      </p:sp>
      <p:pic>
        <p:nvPicPr>
          <p:cNvPr id="6" name="Picture 5">
            <a:extLst>
              <a:ext uri="{FF2B5EF4-FFF2-40B4-BE49-F238E27FC236}">
                <a16:creationId xmlns:a16="http://schemas.microsoft.com/office/drawing/2014/main" id="{4BDC7B1D-8518-2E9F-AD82-47F37C29A439}"/>
              </a:ext>
            </a:extLst>
          </p:cNvPr>
          <p:cNvPicPr>
            <a:picLocks noChangeAspect="1"/>
          </p:cNvPicPr>
          <p:nvPr/>
        </p:nvPicPr>
        <p:blipFill>
          <a:blip r:embed="rId2"/>
          <a:stretch>
            <a:fillRect/>
          </a:stretch>
        </p:blipFill>
        <p:spPr>
          <a:xfrm rot="20816579">
            <a:off x="4109661" y="1033982"/>
            <a:ext cx="804367" cy="1171512"/>
          </a:xfrm>
          <a:prstGeom prst="rect">
            <a:avLst/>
          </a:prstGeom>
        </p:spPr>
      </p:pic>
    </p:spTree>
    <p:extLst>
      <p:ext uri="{BB962C8B-B14F-4D97-AF65-F5344CB8AC3E}">
        <p14:creationId xmlns:p14="http://schemas.microsoft.com/office/powerpoint/2010/main" val="520700503"/>
      </p:ext>
    </p:extLst>
  </p:cSld>
  <p:clrMapOvr>
    <a:masterClrMapping/>
  </p:clrMapOvr>
  <mc:AlternateContent xmlns:mc="http://schemas.openxmlformats.org/markup-compatibility/2006" xmlns:p14="http://schemas.microsoft.com/office/powerpoint/2010/main">
    <mc:Choice Requires="p14">
      <p:transition spd="slow" p14:dur="3400" advTm="20000">
        <p14:reveal dir="r"/>
      </p:transition>
    </mc:Choice>
    <mc:Fallback xmlns="">
      <p:transition spd="slow" advTm="20000">
        <p:fade/>
      </p:transition>
    </mc:Fallback>
  </mc:AlternateContent>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purl.org/dc/dcmitype/"/>
    <ds:schemaRef ds:uri="http://schemas.openxmlformats.org/package/2006/metadata/core-properties"/>
    <ds:schemaRef ds:uri="http://purl.org/dc/elements/1.1/"/>
    <ds:schemaRef ds:uri="230e9df3-be65-4c73-a93b-d1236ebd677e"/>
    <ds:schemaRef ds:uri="http://www.w3.org/XML/1998/namespace"/>
    <ds:schemaRef ds:uri="16c05727-aa75-4e4a-9b5f-8a80a1165891"/>
    <ds:schemaRef ds:uri="http://schemas.microsoft.com/office/2006/documentManagement/types"/>
    <ds:schemaRef ds:uri="http://purl.org/dc/terms/"/>
    <ds:schemaRef ds:uri="71af3243-3dd4-4a8d-8c0d-dd76da1f02a5"/>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{89D50718-C63E-491B-9517-4A7297DC3257}tf56410444_win32</Template>
  <TotalTime>1810</TotalTime>
  <Words>525</Words>
  <Application>Microsoft Office PowerPoint</Application>
  <PresentationFormat>Widescreen</PresentationFormat>
  <Paragraphs>90</Paragraphs>
  <Slides>10</Slides>
  <Notes>2</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Algerian</vt:lpstr>
      <vt:lpstr>Arial</vt:lpstr>
      <vt:lpstr>Baskerville</vt:lpstr>
      <vt:lpstr>Baskerville Old Face</vt:lpstr>
      <vt:lpstr>Calibri</vt:lpstr>
      <vt:lpstr>Calibri Light</vt:lpstr>
      <vt:lpstr>Dubai</vt:lpstr>
      <vt:lpstr>Gabriola</vt:lpstr>
      <vt:lpstr>Gill Sans Light</vt:lpstr>
      <vt:lpstr>Gill Sans Nova</vt:lpstr>
      <vt:lpstr>Gill Sans Nova Light</vt:lpstr>
      <vt:lpstr>Office Theme</vt:lpstr>
      <vt:lpstr>MILK RIVER CHURCHES</vt:lpstr>
      <vt:lpstr>We Are:</vt:lpstr>
      <vt:lpstr>PowerPoint Presentation</vt:lpstr>
      <vt:lpstr>The Milk River Churches</vt:lpstr>
      <vt:lpstr>PowerPoint Presentation</vt:lpstr>
      <vt:lpstr>Areas of focus</vt:lpstr>
      <vt:lpstr>For as the body is one and has many members, but all the members of that one body, being many, are one body, so also is Christ.</vt:lpstr>
      <vt:lpstr>How we get there</vt:lpstr>
      <vt:lpstr> ASAP   Always Say A Prayer</vt:lpstr>
      <vt:lpstr>We are Glad You Came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MILK RIVER CHURCHES</dc:title>
  <dc:creator>YoYo Johnson</dc:creator>
  <cp:lastModifiedBy>Beth McCaw</cp:lastModifiedBy>
  <cp:revision>22</cp:revision>
  <dcterms:created xsi:type="dcterms:W3CDTF">2022-10-31T14:47:33Z</dcterms:created>
  <dcterms:modified xsi:type="dcterms:W3CDTF">2023-01-10T19:44:27Z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